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sldIdLst>
    <p:sldId id="261" r:id="rId2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D5D00"/>
    <a:srgbClr val="2D8DE4"/>
    <a:srgbClr val="009E7D"/>
    <a:srgbClr val="F29A76"/>
    <a:srgbClr val="F6AB00"/>
    <a:srgbClr val="F19DAE"/>
    <a:srgbClr val="005BAC"/>
    <a:srgbClr val="906E30"/>
    <a:srgbClr val="A4723A"/>
    <a:srgbClr val="66472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63" autoAdjust="0"/>
    <p:restoredTop sz="94660"/>
  </p:normalViewPr>
  <p:slideViewPr>
    <p:cSldViewPr snapToGrid="0">
      <p:cViewPr>
        <p:scale>
          <a:sx n="78" d="100"/>
          <a:sy n="78" d="100"/>
        </p:scale>
        <p:origin x="-3066" y="22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0" cy="495029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6" y="0"/>
            <a:ext cx="2918830" cy="495029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2025/8/13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82" tIns="45391" rIns="90782" bIns="4539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782" tIns="45391" rIns="90782" bIns="4539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88"/>
            <a:ext cx="2918830" cy="495028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6" y="9371288"/>
            <a:ext cx="2918830" cy="495028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332877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smtClean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レイヤー-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800000">
            <a:off x="3944" y="0"/>
            <a:ext cx="7771631" cy="10907713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1327518" y="525012"/>
            <a:ext cx="29690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多摩シルバーハウス</a:t>
            </a:r>
            <a:endParaRPr lang="ja-JP" altLang="en-US" sz="24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 rot="21137499">
            <a:off x="1221295" y="664802"/>
            <a:ext cx="680668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7000" dirty="0" smtClean="0">
                <a:ln w="38100" cmpd="sng">
                  <a:solidFill>
                    <a:schemeClr val="bg1"/>
                  </a:solidFill>
                </a:ln>
                <a:solidFill>
                  <a:srgbClr val="F6AB00"/>
                </a:solidFill>
                <a:latin typeface="アンニャントロマン"/>
                <a:ea typeface="アンニャントロマン"/>
                <a:cs typeface="アンニャントロマン"/>
              </a:rPr>
              <a:t>ニュースレター</a:t>
            </a:r>
            <a:endParaRPr lang="ja-JP" altLang="en-US" sz="7000" dirty="0">
              <a:ln w="38100" cmpd="sng">
                <a:solidFill>
                  <a:schemeClr val="bg1"/>
                </a:solidFill>
              </a:ln>
              <a:solidFill>
                <a:srgbClr val="F6AB00"/>
              </a:solidFill>
              <a:latin typeface="アンニャントロマン"/>
              <a:ea typeface="アンニャントロマン"/>
              <a:cs typeface="アンニャントロマン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225859" y="7294888"/>
            <a:ext cx="188207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介護保険負担限度額認定証の申請はお済ですか？該当する方はお早めに申請をして下さい。</a:t>
            </a:r>
            <a:endParaRPr lang="en-US" altLang="ja-JP" sz="13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503507" y="8905105"/>
            <a:ext cx="177484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 smtClean="0">
                <a:solidFill>
                  <a:srgbClr val="3366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国勢調</a:t>
            </a:r>
            <a:r>
              <a:rPr lang="ja-JP" altLang="en-US" sz="1600" dirty="0" smtClean="0">
                <a:solidFill>
                  <a:srgbClr val="3366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査について</a:t>
            </a:r>
            <a:endParaRPr lang="ja-JP" altLang="en-US" sz="2000" dirty="0">
              <a:solidFill>
                <a:srgbClr val="3366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841341" y="9092050"/>
            <a:ext cx="12069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 smtClean="0">
                <a:solidFill>
                  <a:srgbClr val="009E7D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お知らせ</a:t>
            </a:r>
            <a:endParaRPr lang="ja-JP" altLang="en-US" sz="2000" dirty="0">
              <a:solidFill>
                <a:srgbClr val="009E7D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332908" y="2743256"/>
            <a:ext cx="17235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 smtClean="0">
                <a:solidFill>
                  <a:srgbClr val="009E7D"/>
                </a:solidFill>
                <a:latin typeface="HGｺﾞｼｯｸE"/>
                <a:ea typeface="HGｺﾞｼｯｸE"/>
                <a:cs typeface="HGｺﾞｼｯｸE"/>
              </a:rPr>
              <a:t>夏祭</a:t>
            </a:r>
            <a:r>
              <a:rPr lang="ja-JP" altLang="en-US" sz="2400" dirty="0" smtClean="0">
                <a:solidFill>
                  <a:srgbClr val="009E7D"/>
                </a:solidFill>
                <a:latin typeface="HGｺﾞｼｯｸE"/>
                <a:ea typeface="HGｺﾞｼｯｸE"/>
                <a:cs typeface="HGｺﾞｼｯｸE"/>
              </a:rPr>
              <a:t>り</a:t>
            </a:r>
            <a:r>
              <a:rPr lang="en-US" altLang="ja-JP" sz="2400" dirty="0" smtClean="0">
                <a:solidFill>
                  <a:srgbClr val="009E7D"/>
                </a:solidFill>
                <a:latin typeface="HGｺﾞｼｯｸE"/>
                <a:ea typeface="HGｺﾞｼｯｸE"/>
                <a:cs typeface="HGｺﾞｼｯｸE"/>
              </a:rPr>
              <a:t>2025</a:t>
            </a:r>
            <a:endParaRPr lang="ja-JP" altLang="en-US" sz="2400" dirty="0">
              <a:solidFill>
                <a:srgbClr val="009E7D"/>
              </a:solidFill>
              <a:latin typeface="HGｺﾞｼｯｸE"/>
              <a:ea typeface="HGｺﾞｼｯｸE"/>
              <a:cs typeface="HGｺﾞｼｯｸE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632965" y="3162691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 smtClean="0">
                <a:solidFill>
                  <a:srgbClr val="2D8DE4"/>
                </a:solidFill>
                <a:latin typeface="HGｺﾞｼｯｸE"/>
                <a:ea typeface="HGｺﾞｼｯｸE"/>
                <a:cs typeface="HGｺﾞｼｯｸE"/>
              </a:rPr>
              <a:t>土用の丑の日</a:t>
            </a:r>
            <a:endParaRPr lang="ja-JP" altLang="en-US" sz="2400" dirty="0">
              <a:solidFill>
                <a:srgbClr val="2D8DE4"/>
              </a:solidFill>
              <a:latin typeface="HGｺﾞｼｯｸE"/>
              <a:ea typeface="HGｺﾞｼｯｸE"/>
              <a:cs typeface="HGｺﾞｼｯｸE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5451307" y="6834188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 smtClean="0">
                <a:solidFill>
                  <a:srgbClr val="F6AB00"/>
                </a:solidFill>
                <a:latin typeface="HGｺﾞｼｯｸE"/>
                <a:ea typeface="HGｺﾞｼｯｸE"/>
                <a:cs typeface="HGｺﾞｼｯｸE"/>
              </a:rPr>
              <a:t>事務連絡</a:t>
            </a:r>
            <a:endParaRPr lang="ja-JP" altLang="en-US" sz="2400" dirty="0">
              <a:solidFill>
                <a:srgbClr val="F6AB00"/>
              </a:solidFill>
              <a:latin typeface="HGｺﾞｼｯｸE"/>
              <a:ea typeface="HGｺﾞｼｯｸE"/>
              <a:cs typeface="HGｺﾞｼｯｸE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1989915" y="6098250"/>
            <a:ext cx="11079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 smtClean="0">
                <a:solidFill>
                  <a:srgbClr val="CD5D00"/>
                </a:solidFill>
                <a:latin typeface="HGｺﾞｼｯｸE"/>
                <a:ea typeface="HGｺﾞｼｯｸE"/>
                <a:cs typeface="HGｺﾞｼｯｸE"/>
              </a:rPr>
              <a:t>お祭り</a:t>
            </a:r>
            <a:endParaRPr lang="ja-JP" altLang="en-US" sz="2400" dirty="0">
              <a:solidFill>
                <a:srgbClr val="CD5D00"/>
              </a:solidFill>
              <a:latin typeface="HGｺﾞｼｯｸE"/>
              <a:ea typeface="HGｺﾞｼｯｸE"/>
              <a:cs typeface="HGｺﾞｼｯｸE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3645422" y="3185552"/>
            <a:ext cx="335278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たくさんのご参加ありがとうございました。</a:t>
            </a:r>
            <a:endParaRPr lang="en-US" altLang="ja-JP" sz="15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701537" y="5063855"/>
            <a:ext cx="2221051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7/31</a:t>
            </a:r>
            <a:r>
              <a:rPr lang="ja-JP" altLang="en-US" sz="1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（木）行事食</a:t>
            </a:r>
            <a:endParaRPr lang="en-US" altLang="ja-JP" sz="15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3656680" y="9291685"/>
            <a:ext cx="3536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</a:t>
            </a:r>
            <a:r>
              <a:rPr lang="ja-JP" altLang="en-US" sz="1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令</a:t>
            </a:r>
            <a:r>
              <a:rPr lang="ja-JP" altLang="en-US" sz="1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和</a:t>
            </a:r>
            <a:r>
              <a:rPr lang="ja-JP" altLang="en-US" sz="1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７</a:t>
            </a:r>
            <a:r>
              <a:rPr lang="ja-JP" altLang="en-US" sz="1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年１０月１</a:t>
            </a:r>
            <a:r>
              <a:rPr lang="ja-JP" altLang="en-US" sz="1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</a:t>
            </a:r>
            <a:r>
              <a:rPr lang="ja-JP" altLang="en-US" sz="1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、日本に住むすべての人と世帯を対象とした</a:t>
            </a:r>
            <a:r>
              <a:rPr lang="ja-JP" altLang="en-US" sz="1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、５年</a:t>
            </a:r>
            <a:r>
              <a:rPr lang="ja-JP" altLang="en-US" sz="1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に一度の「国勢調査」が全国一斉に実施されます。入</a:t>
            </a:r>
            <a:r>
              <a:rPr lang="ja-JP" altLang="en-US" sz="1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所</a:t>
            </a:r>
            <a:r>
              <a:rPr lang="ja-JP" altLang="en-US" sz="1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中</a:t>
            </a:r>
            <a:r>
              <a:rPr lang="ja-JP" altLang="en-US" sz="1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の方は</a:t>
            </a:r>
            <a:r>
              <a:rPr lang="ja-JP" altLang="en-US" sz="1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施</a:t>
            </a:r>
            <a:r>
              <a:rPr lang="ja-JP" altLang="en-US" sz="1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設内で調</a:t>
            </a:r>
            <a:r>
              <a:rPr lang="ja-JP" altLang="en-US" sz="1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査</a:t>
            </a:r>
            <a:r>
              <a:rPr lang="ja-JP" altLang="en-US" sz="1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となります。</a:t>
            </a:r>
            <a:endParaRPr lang="en-US" altLang="ja-JP" sz="15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1993916" y="6548974"/>
            <a:ext cx="121258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地域の盆踊りに行ってきました。</a:t>
            </a:r>
            <a:endParaRPr lang="en-US" altLang="ja-JP" sz="15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71" name="図形グループ 70"/>
          <p:cNvGrpSpPr/>
          <p:nvPr/>
        </p:nvGrpSpPr>
        <p:grpSpPr>
          <a:xfrm>
            <a:off x="6536931" y="1095873"/>
            <a:ext cx="954108" cy="895576"/>
            <a:chOff x="8739688" y="6041071"/>
            <a:chExt cx="954108" cy="895576"/>
          </a:xfrm>
        </p:grpSpPr>
        <p:sp>
          <p:nvSpPr>
            <p:cNvPr id="70" name="円/楕円 69"/>
            <p:cNvSpPr/>
            <p:nvPr/>
          </p:nvSpPr>
          <p:spPr>
            <a:xfrm>
              <a:off x="8760754" y="6041071"/>
              <a:ext cx="895576" cy="895576"/>
            </a:xfrm>
            <a:prstGeom prst="ellipse">
              <a:avLst/>
            </a:prstGeom>
            <a:solidFill>
              <a:srgbClr val="51B6AF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8875894" y="6534814"/>
              <a:ext cx="69762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 dirty="0" smtClean="0">
                  <a:ln w="6350">
                    <a:noFill/>
                  </a:ln>
                  <a:solidFill>
                    <a:schemeClr val="bg1"/>
                  </a:solidFill>
                  <a:latin typeface="HGｺﾞｼｯｸE"/>
                  <a:ea typeface="HGｺﾞｼｯｸE"/>
                  <a:cs typeface="HGｺﾞｼｯｸE"/>
                </a:rPr>
                <a:t>8</a:t>
              </a:r>
              <a:r>
                <a:rPr lang="ja-JP" altLang="en-US" sz="1600" dirty="0" smtClean="0">
                  <a:ln w="6350">
                    <a:noFill/>
                  </a:ln>
                  <a:solidFill>
                    <a:schemeClr val="bg1"/>
                  </a:solidFill>
                  <a:latin typeface="HGｺﾞｼｯｸE"/>
                  <a:ea typeface="HGｺﾞｼｯｸE"/>
                  <a:cs typeface="HGｺﾞｼｯｸE"/>
                </a:rPr>
                <a:t>月</a:t>
              </a:r>
              <a:r>
                <a:rPr lang="ja-JP" altLang="en-US" sz="1600" dirty="0" smtClean="0">
                  <a:ln w="6350">
                    <a:noFill/>
                  </a:ln>
                  <a:solidFill>
                    <a:schemeClr val="bg1"/>
                  </a:solidFill>
                  <a:latin typeface="HGｺﾞｼｯｸE"/>
                  <a:ea typeface="HGｺﾞｼｯｸE"/>
                  <a:cs typeface="HGｺﾞｼｯｸE"/>
                </a:rPr>
                <a:t>号</a:t>
              </a:r>
              <a:endParaRPr lang="ja-JP" altLang="en-US" sz="1600" dirty="0">
                <a:ln w="6350">
                  <a:noFill/>
                </a:ln>
                <a:solidFill>
                  <a:schemeClr val="bg1"/>
                </a:solidFill>
                <a:latin typeface="HGｺﾞｼｯｸE"/>
                <a:ea typeface="HGｺﾞｼｯｸE"/>
                <a:cs typeface="HGｺﾞｼｯｸE"/>
              </a:endParaRPr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8739688" y="6221157"/>
              <a:ext cx="95410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2000" dirty="0" smtClean="0">
                  <a:solidFill>
                    <a:schemeClr val="bg1"/>
                  </a:solidFill>
                  <a:latin typeface="HGｺﾞｼｯｸE"/>
                  <a:ea typeface="HGｺﾞｼｯｸE"/>
                  <a:cs typeface="HGｺﾞｼｯｸE"/>
                </a:rPr>
                <a:t>Vol.48</a:t>
              </a:r>
              <a:endParaRPr lang="ja-JP" altLang="en-US" sz="1600" dirty="0">
                <a:solidFill>
                  <a:schemeClr val="bg1"/>
                </a:solidFill>
                <a:latin typeface="HGｺﾞｼｯｸE"/>
                <a:ea typeface="HGｺﾞｼｯｸE"/>
                <a:cs typeface="HGｺﾞｼｯｸE"/>
              </a:endParaRPr>
            </a:p>
          </p:txBody>
        </p:sp>
      </p:grpSp>
      <p:pic>
        <p:nvPicPr>
          <p:cNvPr id="37" name="図 36" descr="6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0752" y="3940096"/>
            <a:ext cx="1720361" cy="1290271"/>
          </a:xfrm>
          <a:prstGeom prst="rect">
            <a:avLst/>
          </a:prstGeom>
        </p:spPr>
      </p:pic>
      <p:pic>
        <p:nvPicPr>
          <p:cNvPr id="38" name="図 37" descr="IMG_0627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6177" y="3623105"/>
            <a:ext cx="1926336" cy="1444752"/>
          </a:xfrm>
          <a:prstGeom prst="rect">
            <a:avLst/>
          </a:prstGeom>
        </p:spPr>
      </p:pic>
      <p:pic>
        <p:nvPicPr>
          <p:cNvPr id="53" name="図 52" descr="IMG_0599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5400000">
            <a:off x="3048322" y="7280391"/>
            <a:ext cx="1433160" cy="1074871"/>
          </a:xfrm>
          <a:prstGeom prst="rect">
            <a:avLst/>
          </a:prstGeom>
        </p:spPr>
      </p:pic>
      <p:pic>
        <p:nvPicPr>
          <p:cNvPr id="54" name="図 53" descr="IMG_057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5400000">
            <a:off x="619841" y="6868131"/>
            <a:ext cx="1451335" cy="1088502"/>
          </a:xfrm>
          <a:prstGeom prst="rect">
            <a:avLst/>
          </a:prstGeom>
        </p:spPr>
      </p:pic>
      <p:pic>
        <p:nvPicPr>
          <p:cNvPr id="55" name="図 54" descr="5.jpe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510785" y="3635297"/>
            <a:ext cx="1743455" cy="1307591"/>
          </a:xfrm>
          <a:prstGeom prst="rect">
            <a:avLst/>
          </a:prstGeom>
        </p:spPr>
      </p:pic>
      <p:pic>
        <p:nvPicPr>
          <p:cNvPr id="56" name="図 55" descr="0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2493352">
            <a:off x="1896681" y="7461725"/>
            <a:ext cx="968439" cy="968439"/>
          </a:xfrm>
          <a:prstGeom prst="rect">
            <a:avLst/>
          </a:prstGeom>
        </p:spPr>
      </p:pic>
      <p:pic>
        <p:nvPicPr>
          <p:cNvPr id="57" name="図 56" descr="50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359977" y="8071326"/>
            <a:ext cx="694722" cy="694722"/>
          </a:xfrm>
          <a:prstGeom prst="rect">
            <a:avLst/>
          </a:prstGeom>
        </p:spPr>
      </p:pic>
      <p:pic>
        <p:nvPicPr>
          <p:cNvPr id="58" name="図 57" descr="00000303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513893" y="5409658"/>
            <a:ext cx="557723" cy="557723"/>
          </a:xfrm>
          <a:prstGeom prst="rect">
            <a:avLst/>
          </a:prstGeom>
        </p:spPr>
      </p:pic>
      <p:pic>
        <p:nvPicPr>
          <p:cNvPr id="59" name="図 58" descr="00000026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979227" y="5325840"/>
            <a:ext cx="519622" cy="519622"/>
          </a:xfrm>
          <a:prstGeom prst="rect">
            <a:avLst/>
          </a:prstGeom>
        </p:spPr>
      </p:pic>
      <p:pic>
        <p:nvPicPr>
          <p:cNvPr id="60" name="図 59" descr="00000026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716843" y="5661120"/>
            <a:ext cx="519622" cy="519622"/>
          </a:xfrm>
          <a:prstGeom prst="rect">
            <a:avLst/>
          </a:prstGeom>
        </p:spPr>
      </p:pic>
      <p:pic>
        <p:nvPicPr>
          <p:cNvPr id="61" name="図 60" descr="00000139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294181" y="4934170"/>
            <a:ext cx="576614" cy="576614"/>
          </a:xfrm>
          <a:prstGeom prst="rect">
            <a:avLst/>
          </a:prstGeom>
        </p:spPr>
      </p:pic>
      <p:sp>
        <p:nvSpPr>
          <p:cNvPr id="62" name="正方形/長方形 61"/>
          <p:cNvSpPr/>
          <p:nvPr/>
        </p:nvSpPr>
        <p:spPr>
          <a:xfrm>
            <a:off x="536972" y="9529918"/>
            <a:ext cx="20965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9/14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（日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）は終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日面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会で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きません。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4" name="円/楕円 63"/>
          <p:cNvSpPr/>
          <p:nvPr/>
        </p:nvSpPr>
        <p:spPr>
          <a:xfrm>
            <a:off x="3267456" y="8814816"/>
            <a:ext cx="4044823" cy="1788097"/>
          </a:xfrm>
          <a:prstGeom prst="ellipse">
            <a:avLst/>
          </a:prstGeom>
          <a:noFill/>
          <a:ln w="38100">
            <a:solidFill>
              <a:srgbClr val="CD5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77929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400</TotalTime>
  <Words>220</Words>
  <Application>Microsoft Office PowerPoint</Application>
  <PresentationFormat>ユーザー設定</PresentationFormat>
  <Paragraphs>16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1_ガイド入りテンプレートサンプル20130531三木さん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nagasawa</cp:lastModifiedBy>
  <cp:revision>39</cp:revision>
  <cp:lastPrinted>2015-03-16T07:46:25Z</cp:lastPrinted>
  <dcterms:created xsi:type="dcterms:W3CDTF">2013-08-07T01:16:52Z</dcterms:created>
  <dcterms:modified xsi:type="dcterms:W3CDTF">2025-08-13T06:22:03Z</dcterms:modified>
</cp:coreProperties>
</file>